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9"/>
  </p:notesMasterIdLst>
  <p:handoutMasterIdLst>
    <p:handoutMasterId r:id="rId30"/>
  </p:handoutMasterIdLst>
  <p:sldIdLst>
    <p:sldId id="256" r:id="rId10"/>
    <p:sldId id="257" r:id="rId11"/>
    <p:sldId id="259" r:id="rId12"/>
    <p:sldId id="261" r:id="rId13"/>
    <p:sldId id="260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5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C3D"/>
    <a:srgbClr val="90152A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50000" autoAdjust="0"/>
  </p:normalViewPr>
  <p:slideViewPr>
    <p:cSldViewPr snapToGrid="0">
      <p:cViewPr>
        <p:scale>
          <a:sx n="118" d="100"/>
          <a:sy n="118" d="100"/>
        </p:scale>
        <p:origin x="84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C:\Users\MJ\Downloads\Bitcoin-Sta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C:\Users\MJ\Downloads\Bitcoin-Sta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C:\Users\MJ\Downloads\Bitcoin-Sta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C:\Users\MJ\Downloads\Bitcoin-Sta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C:\Users\MJ\Downloads\Bitcoin-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Bitcoin Transaction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1"/>
          <c:tx>
            <c:v>Total</c:v>
          </c:tx>
          <c:spPr>
            <a:ln w="50800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Sheet1!$A$1:$A$7</c:f>
              <c:numCache>
                <c:formatCode>General</c:formatCode>
                <c:ptCount val="7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  <c:pt idx="6">
                  <c:v>2016.0</c:v>
                </c:pt>
              </c:numCache>
            </c:numRef>
          </c:xVal>
          <c:yVal>
            <c:numRef>
              <c:f>Sheet1!$C$1:$C$7</c:f>
              <c:numCache>
                <c:formatCode>General</c:formatCode>
                <c:ptCount val="7"/>
                <c:pt idx="0">
                  <c:v>99.0</c:v>
                </c:pt>
                <c:pt idx="1">
                  <c:v>7604.0</c:v>
                </c:pt>
                <c:pt idx="2">
                  <c:v>7251.0</c:v>
                </c:pt>
                <c:pt idx="3">
                  <c:v>6122.0</c:v>
                </c:pt>
                <c:pt idx="4">
                  <c:v>2736.0</c:v>
                </c:pt>
                <c:pt idx="5">
                  <c:v>363.0</c:v>
                </c:pt>
                <c:pt idx="6">
                  <c:v>18.0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031-4FFB-86B6-4BE5E2BCEB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972808544"/>
        <c:axId val="1972689840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spPr>
                  <a:ln w="34925" cap="rnd">
                    <a:solidFill>
                      <a:schemeClr val="accent6"/>
                    </a:solidFill>
                    <a:rou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6r2="http://schemas.microsoft.com/office/drawing/2015/06/chart"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95000"/>
                                <a:alpha val="54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Sheet1!$A$1:$A$7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2010.0</c:v>
                      </c:pt>
                      <c:pt idx="1">
                        <c:v>2011.0</c:v>
                      </c:pt>
                      <c:pt idx="2">
                        <c:v>2012.0</c:v>
                      </c:pt>
                      <c:pt idx="3">
                        <c:v>2013.0</c:v>
                      </c:pt>
                      <c:pt idx="4">
                        <c:v>2014.0</c:v>
                      </c:pt>
                      <c:pt idx="5">
                        <c:v>2015.0</c:v>
                      </c:pt>
                      <c:pt idx="6">
                        <c:v>2016.0</c:v>
                      </c:pt>
                    </c:numCache>
                  </c:numRef>
                </c:xVal>
                <c:y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Sheet1!$D$1:$D$7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0.0</c:v>
                      </c:pt>
                      <c:pt idx="1">
                        <c:v>1.959495002630194</c:v>
                      </c:pt>
                      <c:pt idx="2">
                        <c:v>5.240656461177768</c:v>
                      </c:pt>
                      <c:pt idx="3">
                        <c:v>9.000326690623978</c:v>
                      </c:pt>
                      <c:pt idx="4">
                        <c:v>14.10818713450292</c:v>
                      </c:pt>
                      <c:pt idx="5">
                        <c:v>11.5702479338843</c:v>
                      </c:pt>
                      <c:pt idx="6">
                        <c:v>5.555555555555547</c:v>
                      </c:pt>
                    </c:numCache>
                  </c:numRef>
                </c:yVal>
                <c:smooth val="1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6031-4FFB-86B6-4BE5E2BCEB33}"/>
                  </c:ext>
                </c:extLst>
              </c15:ser>
            </c15:filteredScatterSeries>
          </c:ext>
        </c:extLst>
      </c:scatterChart>
      <c:scatterChart>
        <c:scatterStyle val="smoothMarker"/>
        <c:varyColors val="0"/>
        <c:ser>
          <c:idx val="0"/>
          <c:order val="0"/>
          <c:tx>
            <c:v>Negative</c:v>
          </c:tx>
          <c:spPr>
            <a:ln w="5080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Sheet1!$A$1:$A$7</c:f>
              <c:numCache>
                <c:formatCode>General</c:formatCode>
                <c:ptCount val="7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  <c:pt idx="6">
                  <c:v>2016.0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0.0</c:v>
                </c:pt>
                <c:pt idx="1">
                  <c:v>149.0</c:v>
                </c:pt>
                <c:pt idx="2">
                  <c:v>380.0</c:v>
                </c:pt>
                <c:pt idx="3">
                  <c:v>551.0</c:v>
                </c:pt>
                <c:pt idx="4">
                  <c:v>386.0</c:v>
                </c:pt>
                <c:pt idx="5">
                  <c:v>42.0</c:v>
                </c:pt>
                <c:pt idx="6">
                  <c:v>1.0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031-4FFB-86B6-4BE5E2BCEB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972693936"/>
        <c:axId val="1972691616"/>
      </c:scatterChart>
      <c:valAx>
        <c:axId val="1972808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2689840"/>
        <c:crosses val="autoZero"/>
        <c:crossBetween val="midCat"/>
      </c:valAx>
      <c:valAx>
        <c:axId val="197268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2808544"/>
        <c:crosses val="autoZero"/>
        <c:crossBetween val="midCat"/>
      </c:valAx>
      <c:valAx>
        <c:axId val="19726916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2693936"/>
        <c:crosses val="max"/>
        <c:crossBetween val="midCat"/>
      </c:valAx>
      <c:valAx>
        <c:axId val="197269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72691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Negative Tx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28D3-4F77-AD67-BC88C56272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Sheet1!$A$10:$A$16</c:f>
              <c:numCache>
                <c:formatCode>General</c:formatCode>
                <c:ptCount val="7"/>
                <c:pt idx="0">
                  <c:v>2010.0</c:v>
                </c:pt>
                <c:pt idx="1">
                  <c:v>2011.0</c:v>
                </c:pt>
                <c:pt idx="2">
                  <c:v>2012.0</c:v>
                </c:pt>
                <c:pt idx="3">
                  <c:v>2013.0</c:v>
                </c:pt>
                <c:pt idx="4">
                  <c:v>2014.0</c:v>
                </c:pt>
                <c:pt idx="5">
                  <c:v>2015.0</c:v>
                </c:pt>
                <c:pt idx="6">
                  <c:v>2016.0</c:v>
                </c:pt>
              </c:numCache>
            </c:numRef>
          </c:xVal>
          <c:yVal>
            <c:numRef>
              <c:f>Sheet1!$B$10:$B$16</c:f>
              <c:numCache>
                <c:formatCode>0.0</c:formatCode>
                <c:ptCount val="7"/>
                <c:pt idx="0">
                  <c:v>0.0</c:v>
                </c:pt>
                <c:pt idx="1">
                  <c:v>1.959495002630194</c:v>
                </c:pt>
                <c:pt idx="2">
                  <c:v>5.240656461177768</c:v>
                </c:pt>
                <c:pt idx="3">
                  <c:v>9.000326690623978</c:v>
                </c:pt>
                <c:pt idx="4">
                  <c:v>14.10818713450292</c:v>
                </c:pt>
                <c:pt idx="5">
                  <c:v>11.5702479338843</c:v>
                </c:pt>
                <c:pt idx="6">
                  <c:v>5.555555555555547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28D3-4F77-AD67-BC88C5627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5574096"/>
        <c:axId val="2025624496"/>
      </c:scatterChart>
      <c:valAx>
        <c:axId val="2025574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624496"/>
        <c:crosses val="autoZero"/>
        <c:crossBetween val="midCat"/>
      </c:valAx>
      <c:valAx>
        <c:axId val="202562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574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 Tx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50800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strRef>
              <c:f>Sheet2!$A$1:$A$12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xVal>
          <c:yVal>
            <c:numRef>
              <c:f>Sheet2!$B$1:$B$12</c:f>
              <c:numCache>
                <c:formatCode>General</c:formatCode>
                <c:ptCount val="12"/>
                <c:pt idx="0">
                  <c:v>1349.0</c:v>
                </c:pt>
                <c:pt idx="1">
                  <c:v>1466.0</c:v>
                </c:pt>
                <c:pt idx="2">
                  <c:v>1763.0</c:v>
                </c:pt>
                <c:pt idx="3">
                  <c:v>2339.0</c:v>
                </c:pt>
                <c:pt idx="4">
                  <c:v>3360.0</c:v>
                </c:pt>
                <c:pt idx="5">
                  <c:v>3823.0</c:v>
                </c:pt>
                <c:pt idx="6">
                  <c:v>1977.0</c:v>
                </c:pt>
                <c:pt idx="7">
                  <c:v>1909.0</c:v>
                </c:pt>
                <c:pt idx="8">
                  <c:v>1453.0</c:v>
                </c:pt>
                <c:pt idx="9">
                  <c:v>1428.0</c:v>
                </c:pt>
                <c:pt idx="10">
                  <c:v>1629.0</c:v>
                </c:pt>
                <c:pt idx="11">
                  <c:v>1702.0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24BE-474B-BEFF-0ECD768D181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843079392"/>
        <c:axId val="1937434432"/>
      </c:scatterChart>
      <c:valAx>
        <c:axId val="1843079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7434432"/>
        <c:crosses val="autoZero"/>
        <c:crossBetween val="midCat"/>
      </c:valAx>
      <c:valAx>
        <c:axId val="193743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079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#Distrust Tx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50800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Sheet2!$A$1:$A$12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xVal>
          <c:yVal>
            <c:numRef>
              <c:f>Sheet2!$C$1:$C$12</c:f>
              <c:numCache>
                <c:formatCode>General</c:formatCode>
                <c:ptCount val="12"/>
                <c:pt idx="0">
                  <c:v>103.0</c:v>
                </c:pt>
                <c:pt idx="1">
                  <c:v>112.0</c:v>
                </c:pt>
                <c:pt idx="2">
                  <c:v>184.0</c:v>
                </c:pt>
                <c:pt idx="3">
                  <c:v>140.0</c:v>
                </c:pt>
                <c:pt idx="4">
                  <c:v>125.0</c:v>
                </c:pt>
                <c:pt idx="5">
                  <c:v>140.0</c:v>
                </c:pt>
                <c:pt idx="6">
                  <c:v>124.0</c:v>
                </c:pt>
                <c:pt idx="7">
                  <c:v>132.0</c:v>
                </c:pt>
                <c:pt idx="8">
                  <c:v>137.0</c:v>
                </c:pt>
                <c:pt idx="9">
                  <c:v>91.0</c:v>
                </c:pt>
                <c:pt idx="10">
                  <c:v>109.0</c:v>
                </c:pt>
                <c:pt idx="11">
                  <c:v>151.0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176-49E9-BE81-388D3146439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74626496"/>
        <c:axId val="1975145376"/>
      </c:scatterChart>
      <c:valAx>
        <c:axId val="1974626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145376"/>
        <c:crosses val="autoZero"/>
        <c:crossBetween val="midCat"/>
      </c:valAx>
      <c:valAx>
        <c:axId val="19751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4626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Distrust Tx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50800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Sheet2!$A$1:$A$12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xVal>
          <c:yVal>
            <c:numRef>
              <c:f>Sheet2!$D$1:$D$12</c:f>
              <c:numCache>
                <c:formatCode>0.0</c:formatCode>
                <c:ptCount val="12"/>
                <c:pt idx="0">
                  <c:v>7.635285396590067</c:v>
                </c:pt>
                <c:pt idx="1">
                  <c:v>7.639836289222374</c:v>
                </c:pt>
                <c:pt idx="2">
                  <c:v>10.436755530346</c:v>
                </c:pt>
                <c:pt idx="3">
                  <c:v>5.985463873450192</c:v>
                </c:pt>
                <c:pt idx="4">
                  <c:v>3.720238095238095</c:v>
                </c:pt>
                <c:pt idx="5">
                  <c:v>3.66204551399424</c:v>
                </c:pt>
                <c:pt idx="6">
                  <c:v>6.27212948912494</c:v>
                </c:pt>
                <c:pt idx="7">
                  <c:v>6.914614981665788</c:v>
                </c:pt>
                <c:pt idx="8">
                  <c:v>9.428768066070186</c:v>
                </c:pt>
                <c:pt idx="9">
                  <c:v>6.372549019607843</c:v>
                </c:pt>
                <c:pt idx="10">
                  <c:v>6.69122160834868</c:v>
                </c:pt>
                <c:pt idx="11">
                  <c:v>8.871915393654518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F25-4841-ADC6-A2D876E82AF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71641376"/>
        <c:axId val="2024545280"/>
      </c:scatterChart>
      <c:valAx>
        <c:axId val="1971641376"/>
        <c:scaling>
          <c:orientation val="minMax"/>
          <c:max val="13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545280"/>
        <c:crosses val="autoZero"/>
        <c:crossBetween val="midCat"/>
      </c:valAx>
      <c:valAx>
        <c:axId val="202454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641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emf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8" Type="http://schemas.openxmlformats.org/officeDocument/2006/relationships/image" Target="../media/image11.emf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7.xml"/><Relationship Id="rId5" Type="http://schemas.openxmlformats.org/officeDocument/2006/relationships/image" Target="../media/image1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theme" Target="../theme/theme8.xml"/><Relationship Id="rId6" Type="http://schemas.openxmlformats.org/officeDocument/2006/relationships/image" Target="../media/image11.em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btc-alpha.com/exchang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snap.stanford.edu/data/soc-sign-bitcoinalpha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3825" y="1725705"/>
            <a:ext cx="8860155" cy="1648865"/>
          </a:xfrm>
        </p:spPr>
        <p:txBody>
          <a:bodyPr/>
          <a:lstStyle/>
          <a:p>
            <a:r>
              <a:rPr lang="en-US" sz="5400" dirty="0">
                <a:latin typeface="+mn-lt"/>
              </a:rPr>
              <a:t>TRUST IN CRYPTOCURRENCY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888" y="4898571"/>
            <a:ext cx="6604951" cy="1256167"/>
          </a:xfrm>
        </p:spPr>
        <p:txBody>
          <a:bodyPr/>
          <a:lstStyle/>
          <a:p>
            <a:r>
              <a:rPr lang="en-US" sz="1600" b="1" dirty="0">
                <a:latin typeface="+mn-lt"/>
              </a:rPr>
              <a:t>Course</a:t>
            </a:r>
            <a:r>
              <a:rPr lang="en-US" sz="1600" dirty="0">
                <a:latin typeface="+mn-lt"/>
              </a:rPr>
              <a:t>: 		BIA 658-B Social Network Analysis</a:t>
            </a:r>
          </a:p>
          <a:p>
            <a:r>
              <a:rPr lang="en-US" sz="1600" b="1" dirty="0">
                <a:latin typeface="+mn-lt"/>
              </a:rPr>
              <a:t>Prepared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By</a:t>
            </a:r>
            <a:r>
              <a:rPr lang="en-US" sz="1600" dirty="0">
                <a:latin typeface="+mn-lt"/>
              </a:rPr>
              <a:t>: 	Maulik Jajal</a:t>
            </a:r>
          </a:p>
          <a:p>
            <a:r>
              <a:rPr lang="en-US" sz="1600" b="1" dirty="0">
                <a:latin typeface="+mn-lt"/>
              </a:rPr>
              <a:t>Student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Id</a:t>
            </a:r>
            <a:r>
              <a:rPr lang="en-US" sz="1600" dirty="0">
                <a:latin typeface="+mn-lt"/>
              </a:rPr>
              <a:t>: 	10421667</a:t>
            </a:r>
          </a:p>
          <a:p>
            <a:r>
              <a:rPr lang="en-US" sz="1600" b="1" dirty="0">
                <a:latin typeface="+mn-lt"/>
              </a:rPr>
              <a:t>Guided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By</a:t>
            </a:r>
            <a:r>
              <a:rPr lang="en-US" sz="1600" dirty="0">
                <a:latin typeface="+mn-lt"/>
              </a:rPr>
              <a:t>: 	Prof. Elizabeth Gomez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66E5325-037E-4BAF-B091-85C5BE4C4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" y="782766"/>
            <a:ext cx="7978140" cy="5506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84871B8-99D5-43EA-85D8-63CF1C657350}"/>
              </a:ext>
            </a:extLst>
          </p:cNvPr>
          <p:cNvSpPr/>
          <p:nvPr/>
        </p:nvSpPr>
        <p:spPr>
          <a:xfrm>
            <a:off x="182742" y="4990220"/>
            <a:ext cx="12234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2014</a:t>
            </a:r>
          </a:p>
          <a:p>
            <a:pPr algn="ctr"/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#386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67C3DA5-489D-4D62-A8D0-8EB17E81A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01" y="1045656"/>
            <a:ext cx="6919199" cy="524653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E5CE64A2-E20A-45DC-AF13-A825E6E5D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19290"/>
              </p:ext>
            </p:extLst>
          </p:nvPr>
        </p:nvGraphicFramePr>
        <p:xfrm>
          <a:off x="227013" y="4554226"/>
          <a:ext cx="2625853" cy="1163466"/>
        </p:xfrm>
        <a:graphic>
          <a:graphicData uri="http://schemas.openxmlformats.org/drawingml/2006/table">
            <a:tbl>
              <a:tblPr/>
              <a:tblGrid>
                <a:gridCol w="950277">
                  <a:extLst>
                    <a:ext uri="{9D8B030D-6E8A-4147-A177-3AD203B41FA5}">
                      <a16:colId xmlns:a16="http://schemas.microsoft.com/office/drawing/2014/main" xmlns="" val="4133000259"/>
                    </a:ext>
                  </a:extLst>
                </a:gridCol>
                <a:gridCol w="1675576">
                  <a:extLst>
                    <a:ext uri="{9D8B030D-6E8A-4147-A177-3AD203B41FA5}">
                      <a16:colId xmlns:a16="http://schemas.microsoft.com/office/drawing/2014/main" xmlns="" val="23620169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FFFFFF"/>
                          </a:solidFill>
                          <a:effectLst/>
                        </a:rPr>
                        <a:t>Graph statistics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7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0492163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Edges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</a:rPr>
                        <a:t>260 (Out Degree)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2891175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63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1438482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197 (75.76%)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374386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9FB533A-89A2-435D-A9FF-22B2056F9962}"/>
              </a:ext>
            </a:extLst>
          </p:cNvPr>
          <p:cNvSpPr/>
          <p:nvPr/>
        </p:nvSpPr>
        <p:spPr>
          <a:xfrm>
            <a:off x="98411" y="3668921"/>
            <a:ext cx="2432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Node: 8</a:t>
            </a:r>
          </a:p>
        </p:txBody>
      </p:sp>
      <p:pic>
        <p:nvPicPr>
          <p:cNvPr id="1026" name="Picture 2" descr="Image result for fraud word">
            <a:extLst>
              <a:ext uri="{FF2B5EF4-FFF2-40B4-BE49-F238E27FC236}">
                <a16:creationId xmlns:a16="http://schemas.microsoft.com/office/drawing/2014/main" xmlns="" id="{05A241E2-C88C-4148-A6E3-214ABC87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425373"/>
            <a:ext cx="2625853" cy="176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B82893-25EC-4421-A8F8-A0F2D8A089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3" y="994873"/>
            <a:ext cx="2489486" cy="2286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0EEAC1-6E2B-4B6C-A1AE-16B08EA26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7" y="887585"/>
            <a:ext cx="2516526" cy="269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68AAEF-37C5-4657-B683-0AFA2B6FFF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86" y="867900"/>
            <a:ext cx="2899077" cy="2540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C2FA400-6A9B-4D43-9CBF-2F2928080E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" y="3579599"/>
            <a:ext cx="3125229" cy="2451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0368DD9-E705-4F64-B26A-CCF34ED0D7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7" y="3721765"/>
            <a:ext cx="2943980" cy="2309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D24E35-9897-4ADD-AFAC-EB2FBDDC9A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04" y="3683290"/>
            <a:ext cx="2943980" cy="24897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E5DD232-7B53-46BA-8613-A35B77F7673E}"/>
              </a:ext>
            </a:extLst>
          </p:cNvPr>
          <p:cNvSpPr/>
          <p:nvPr/>
        </p:nvSpPr>
        <p:spPr>
          <a:xfrm>
            <a:off x="656291" y="3198609"/>
            <a:ext cx="159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2010</a:t>
            </a:r>
          </a:p>
          <a:p>
            <a:pPr algn="ctr"/>
            <a:r>
              <a:rPr lang="en-US" sz="2000" b="1" dirty="0" smtClean="0">
                <a:ln/>
                <a:solidFill>
                  <a:schemeClr val="accent3"/>
                </a:solidFill>
              </a:rPr>
              <a:t>#89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E377F2E-6509-4621-8BA8-A2F37616D1D7}"/>
              </a:ext>
            </a:extLst>
          </p:cNvPr>
          <p:cNvSpPr/>
          <p:nvPr/>
        </p:nvSpPr>
        <p:spPr>
          <a:xfrm>
            <a:off x="3427776" y="3198609"/>
            <a:ext cx="159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2011</a:t>
            </a:r>
          </a:p>
          <a:p>
            <a:pPr algn="ctr"/>
            <a:r>
              <a:rPr lang="en-US" sz="2000" b="1" dirty="0" smtClean="0">
                <a:ln/>
                <a:solidFill>
                  <a:schemeClr val="accent3"/>
                </a:solidFill>
              </a:rPr>
              <a:t>#7604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4E73F35-FD86-4970-A3FA-C4752E192230}"/>
              </a:ext>
            </a:extLst>
          </p:cNvPr>
          <p:cNvSpPr/>
          <p:nvPr/>
        </p:nvSpPr>
        <p:spPr>
          <a:xfrm>
            <a:off x="6343450" y="3198609"/>
            <a:ext cx="159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2012</a:t>
            </a:r>
          </a:p>
          <a:p>
            <a:pPr algn="ctr"/>
            <a:r>
              <a:rPr lang="en-US" sz="2000" b="1" dirty="0" smtClean="0">
                <a:ln/>
                <a:solidFill>
                  <a:schemeClr val="accent3"/>
                </a:solidFill>
              </a:rPr>
              <a:t>#7251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0983185-31A2-4CBE-8649-F31429307352}"/>
              </a:ext>
            </a:extLst>
          </p:cNvPr>
          <p:cNvSpPr/>
          <p:nvPr/>
        </p:nvSpPr>
        <p:spPr>
          <a:xfrm>
            <a:off x="689578" y="5678027"/>
            <a:ext cx="159454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2013</a:t>
            </a:r>
          </a:p>
          <a:p>
            <a:pPr algn="ctr"/>
            <a:r>
              <a:rPr lang="en-US" sz="2000" b="1" dirty="0" smtClean="0">
                <a:ln/>
                <a:solidFill>
                  <a:schemeClr val="accent3"/>
                </a:solidFill>
              </a:rPr>
              <a:t>#6122</a:t>
            </a:r>
          </a:p>
          <a:p>
            <a:pPr algn="ctr"/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3A2A2E4-312E-44D8-9708-E9457EA68F4F}"/>
              </a:ext>
            </a:extLst>
          </p:cNvPr>
          <p:cNvSpPr/>
          <p:nvPr/>
        </p:nvSpPr>
        <p:spPr>
          <a:xfrm>
            <a:off x="3487262" y="5678027"/>
            <a:ext cx="159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2014</a:t>
            </a:r>
          </a:p>
          <a:p>
            <a:pPr algn="ctr"/>
            <a:r>
              <a:rPr lang="en-US" sz="2000" b="1" dirty="0" smtClean="0">
                <a:ln/>
                <a:solidFill>
                  <a:schemeClr val="accent3"/>
                </a:solidFill>
              </a:rPr>
              <a:t>#2736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10C29DA-2A2A-453C-8933-A8FB240209D1}"/>
              </a:ext>
            </a:extLst>
          </p:cNvPr>
          <p:cNvSpPr/>
          <p:nvPr/>
        </p:nvSpPr>
        <p:spPr>
          <a:xfrm>
            <a:off x="6546226" y="5667567"/>
            <a:ext cx="159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</a:p>
          <a:p>
            <a:pPr algn="ctr"/>
            <a:r>
              <a:rPr lang="en-US" sz="2000" b="1" dirty="0" smtClean="0">
                <a:ln/>
                <a:solidFill>
                  <a:schemeClr val="accent3"/>
                </a:solidFill>
              </a:rPr>
              <a:t>#363</a:t>
            </a:r>
            <a:endParaRPr lang="en-US" sz="2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56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3FBA31-0E2F-40B2-B461-E98593B4E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61" y="837799"/>
            <a:ext cx="2905606" cy="267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99A436D-801E-4359-9643-D2EA2C3AC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5054">
            <a:off x="5734742" y="1184409"/>
            <a:ext cx="2744735" cy="2325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39775DA-1D10-4083-9D67-AFB47F4CE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5" y="3429000"/>
            <a:ext cx="2905606" cy="2671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EE1DAFF-B040-4CA5-9623-AA80E39BD1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11" y="3312582"/>
            <a:ext cx="2905606" cy="2671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1E6661F-3747-467D-9C32-20E303CA5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5" y="3450179"/>
            <a:ext cx="3188975" cy="26712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8F2B1A4-A5F5-4D17-860C-4BB3B41B911C}"/>
              </a:ext>
            </a:extLst>
          </p:cNvPr>
          <p:cNvSpPr/>
          <p:nvPr/>
        </p:nvSpPr>
        <p:spPr>
          <a:xfrm>
            <a:off x="1206469" y="2786016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2010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#0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2DA13DD-AD96-4C1A-AE06-A5C3164F37D1}"/>
              </a:ext>
            </a:extLst>
          </p:cNvPr>
          <p:cNvSpPr/>
          <p:nvPr/>
        </p:nvSpPr>
        <p:spPr>
          <a:xfrm>
            <a:off x="4058755" y="278601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2011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#149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714AD42-877D-4EAA-AAC3-36706CFB6233}"/>
              </a:ext>
            </a:extLst>
          </p:cNvPr>
          <p:cNvSpPr/>
          <p:nvPr/>
        </p:nvSpPr>
        <p:spPr>
          <a:xfrm>
            <a:off x="6974193" y="284422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2012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#380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BCF6CC3-1FC4-4DE6-9937-97271005ADA7}"/>
              </a:ext>
            </a:extLst>
          </p:cNvPr>
          <p:cNvSpPr/>
          <p:nvPr/>
        </p:nvSpPr>
        <p:spPr>
          <a:xfrm>
            <a:off x="1228101" y="5713605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2013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#551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AA8B00B-B081-4925-8FB6-D3232190BDD6}"/>
              </a:ext>
            </a:extLst>
          </p:cNvPr>
          <p:cNvSpPr/>
          <p:nvPr/>
        </p:nvSpPr>
        <p:spPr>
          <a:xfrm>
            <a:off x="4080387" y="571360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2014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#386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2F3EFCE-5568-403B-9F82-4B07E9DA0883}"/>
              </a:ext>
            </a:extLst>
          </p:cNvPr>
          <p:cNvSpPr/>
          <p:nvPr/>
        </p:nvSpPr>
        <p:spPr>
          <a:xfrm>
            <a:off x="6995825" y="5771814"/>
            <a:ext cx="7040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2015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#42</a:t>
            </a:r>
          </a:p>
        </p:txBody>
      </p:sp>
    </p:spTree>
    <p:extLst>
      <p:ext uri="{BB962C8B-B14F-4D97-AF65-F5344CB8AC3E}">
        <p14:creationId xmlns:p14="http://schemas.microsoft.com/office/powerpoint/2010/main" val="14482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CCD22120-1A89-4136-A797-0F0EB67C99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187680"/>
              </p:ext>
            </p:extLst>
          </p:nvPr>
        </p:nvGraphicFramePr>
        <p:xfrm>
          <a:off x="227013" y="891540"/>
          <a:ext cx="8319337" cy="2894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F87A4D82-5A68-42EC-8E9A-618A9F0F51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664073"/>
              </p:ext>
            </p:extLst>
          </p:nvPr>
        </p:nvGraphicFramePr>
        <p:xfrm>
          <a:off x="227013" y="3566160"/>
          <a:ext cx="8319337" cy="2894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5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4F68CA9B-AC51-493D-B9B5-F4D29B02B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982662"/>
              </p:ext>
            </p:extLst>
          </p:nvPr>
        </p:nvGraphicFramePr>
        <p:xfrm>
          <a:off x="434339" y="1108710"/>
          <a:ext cx="8112011" cy="489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02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2400" dirty="0"/>
              <a:t>VISUALIZATION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E2B5ED-D92C-49A1-AED7-4E00C79F1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5" y="954217"/>
            <a:ext cx="2011685" cy="1474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B4D3BE-6DDE-4515-9A34-06CB5CD92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953837"/>
            <a:ext cx="2011685" cy="1474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586A9F-73C0-409D-A8AD-165783E963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35" y="953837"/>
            <a:ext cx="2011685" cy="1474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A8A1D76-07EF-495B-B399-DE157C600C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20" y="953837"/>
            <a:ext cx="2011685" cy="1474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EA08DB7-5E6E-42F3-A12D-C915BAF54E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5" y="2560322"/>
            <a:ext cx="1851665" cy="1474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CE23DCD-34F6-4B51-87D3-66196D2B73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7" y="2560322"/>
            <a:ext cx="1828808" cy="1474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813D351-5EAC-489D-889B-62455DF605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73" y="2428688"/>
            <a:ext cx="1828808" cy="1606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F8CBE91-C493-4DD2-8816-046A7AD57A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8" y="2494505"/>
            <a:ext cx="1828808" cy="1540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6BBCE269-2080-42E3-8E4E-D1063C8A69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4" y="4428933"/>
            <a:ext cx="1703086" cy="1474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D9580A9-27B4-4A8F-A917-A539D18EDD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88" y="4428933"/>
            <a:ext cx="2011685" cy="17716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BCBCE30A-F584-440E-8158-33C0438A73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34" y="4428934"/>
            <a:ext cx="1703086" cy="14748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AF43039-105C-4728-9E06-18EA0554464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20" y="4544426"/>
            <a:ext cx="1823102" cy="15406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7AE29039-D934-41A8-8B74-8B036177D69D}"/>
              </a:ext>
            </a:extLst>
          </p:cNvPr>
          <p:cNvSpPr/>
          <p:nvPr/>
        </p:nvSpPr>
        <p:spPr>
          <a:xfrm>
            <a:off x="865873" y="2166562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Jan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#1349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3C0EE7B-CAD7-4D9A-B799-6CE813C691D8}"/>
              </a:ext>
            </a:extLst>
          </p:cNvPr>
          <p:cNvSpPr/>
          <p:nvPr/>
        </p:nvSpPr>
        <p:spPr>
          <a:xfrm>
            <a:off x="2899552" y="2177073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Feb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#1466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461B425-977E-4D07-88D9-EADEFA6DAE11}"/>
              </a:ext>
            </a:extLst>
          </p:cNvPr>
          <p:cNvSpPr/>
          <p:nvPr/>
        </p:nvSpPr>
        <p:spPr>
          <a:xfrm>
            <a:off x="4891570" y="2166561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Mar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#1763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8843017-1CDC-498F-B78E-5C5622373B5D}"/>
              </a:ext>
            </a:extLst>
          </p:cNvPr>
          <p:cNvSpPr/>
          <p:nvPr/>
        </p:nvSpPr>
        <p:spPr>
          <a:xfrm>
            <a:off x="6955321" y="2116354"/>
            <a:ext cx="76391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Apr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#2339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A4E5021-BFB5-4F53-8B18-2D550F046449}"/>
              </a:ext>
            </a:extLst>
          </p:cNvPr>
          <p:cNvSpPr/>
          <p:nvPr/>
        </p:nvSpPr>
        <p:spPr>
          <a:xfrm>
            <a:off x="875728" y="3943673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May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#2260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F293280-0DA5-469E-A525-5A3DD46AD7EF}"/>
              </a:ext>
            </a:extLst>
          </p:cNvPr>
          <p:cNvSpPr/>
          <p:nvPr/>
        </p:nvSpPr>
        <p:spPr>
          <a:xfrm>
            <a:off x="2909407" y="3954184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Jun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#3823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0D50849-F814-40BB-8FA8-A1535C3CC98E}"/>
              </a:ext>
            </a:extLst>
          </p:cNvPr>
          <p:cNvSpPr/>
          <p:nvPr/>
        </p:nvSpPr>
        <p:spPr>
          <a:xfrm>
            <a:off x="4901427" y="3943672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Jul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#1977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0329097-1D5D-4918-B5D8-39CBE42E0734}"/>
              </a:ext>
            </a:extLst>
          </p:cNvPr>
          <p:cNvSpPr/>
          <p:nvPr/>
        </p:nvSpPr>
        <p:spPr>
          <a:xfrm>
            <a:off x="6965177" y="3893465"/>
            <a:ext cx="7540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Aug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#1909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7BFA111-6111-43F4-8C94-C4AE3716A7FD}"/>
              </a:ext>
            </a:extLst>
          </p:cNvPr>
          <p:cNvSpPr/>
          <p:nvPr/>
        </p:nvSpPr>
        <p:spPr>
          <a:xfrm>
            <a:off x="903082" y="5792704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Sep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#1453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2814459-6C76-42B2-9933-924D8F717641}"/>
              </a:ext>
            </a:extLst>
          </p:cNvPr>
          <p:cNvSpPr/>
          <p:nvPr/>
        </p:nvSpPr>
        <p:spPr>
          <a:xfrm>
            <a:off x="2946620" y="5855750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Oct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#1428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975ED87-C79D-4FDB-984E-504B651BD416}"/>
              </a:ext>
            </a:extLst>
          </p:cNvPr>
          <p:cNvSpPr/>
          <p:nvPr/>
        </p:nvSpPr>
        <p:spPr>
          <a:xfrm>
            <a:off x="4934580" y="5854831"/>
            <a:ext cx="7040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Nov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#1629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171F85C-00A5-4038-B580-B85E2B54246A}"/>
              </a:ext>
            </a:extLst>
          </p:cNvPr>
          <p:cNvSpPr/>
          <p:nvPr/>
        </p:nvSpPr>
        <p:spPr>
          <a:xfrm>
            <a:off x="6877610" y="5854601"/>
            <a:ext cx="721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>
                <a:ln/>
                <a:solidFill>
                  <a:schemeClr val="accent3"/>
                </a:solidFill>
              </a:rPr>
              <a:t>Dec</a:t>
            </a:r>
          </a:p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#1702</a:t>
            </a:r>
            <a:endParaRPr lang="en-US" sz="16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24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FE1691-4992-4A6F-83E8-E368856C4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591597"/>
            <a:ext cx="2214782" cy="160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29EA3AE-B9D0-4084-8AD2-46D8F0953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25" y="572944"/>
            <a:ext cx="2214782" cy="1602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2F89A20-6A3F-402B-B7AE-817104C16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388" y="556752"/>
            <a:ext cx="2214782" cy="1597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E647963-4F77-42E4-8426-16FD7939E2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74" y="678895"/>
            <a:ext cx="1804011" cy="1597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A43A0EE-85E7-4BDA-8424-09AE8F1255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2388489"/>
            <a:ext cx="1804011" cy="1599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485206F-794F-4586-AE0F-E1F3AFB7EF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26" y="2428918"/>
            <a:ext cx="1804011" cy="1597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56DAB3D-0FB1-4BED-B6CA-8A80B2690D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88489"/>
            <a:ext cx="1924162" cy="1597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429E7D8-BF51-431D-B94B-A6CFFD11DE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56" y="2463167"/>
            <a:ext cx="1804011" cy="1597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45E9403-28BC-402E-AAB5-B2921855B6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4181717"/>
            <a:ext cx="1924162" cy="15970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FDEA626E-E8AF-4DCA-B876-52CFBA32886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92" y="4303545"/>
            <a:ext cx="1804011" cy="1597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E90FE49-79D7-41B1-A27C-DA6E50063D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03545"/>
            <a:ext cx="1804011" cy="1597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6890B26C-8C3C-47FB-9A4C-789BB605532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08" y="4334736"/>
            <a:ext cx="1924162" cy="15970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AEB444B-109A-4418-9E60-7210E15179E2}"/>
              </a:ext>
            </a:extLst>
          </p:cNvPr>
          <p:cNvSpPr/>
          <p:nvPr/>
        </p:nvSpPr>
        <p:spPr>
          <a:xfrm>
            <a:off x="897681" y="1943246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Jan</a:t>
            </a:r>
          </a:p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#103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5D8D9BF-1D21-471B-839A-DE5B9344A8F5}"/>
              </a:ext>
            </a:extLst>
          </p:cNvPr>
          <p:cNvSpPr/>
          <p:nvPr/>
        </p:nvSpPr>
        <p:spPr>
          <a:xfrm>
            <a:off x="897680" y="3772525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May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#125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7DD0E61-173D-4AF6-B66C-8A9C159D0845}"/>
              </a:ext>
            </a:extLst>
          </p:cNvPr>
          <p:cNvSpPr/>
          <p:nvPr/>
        </p:nvSpPr>
        <p:spPr>
          <a:xfrm>
            <a:off x="897679" y="5716473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Sep</a:t>
            </a:r>
          </a:p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#137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09DCB9B-EA63-4544-8143-299108502B46}"/>
              </a:ext>
            </a:extLst>
          </p:cNvPr>
          <p:cNvSpPr/>
          <p:nvPr/>
        </p:nvSpPr>
        <p:spPr>
          <a:xfrm>
            <a:off x="2981308" y="1943246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Feb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#121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F08DF26-7432-4928-8DF3-9CA639E7AB6E}"/>
              </a:ext>
            </a:extLst>
          </p:cNvPr>
          <p:cNvSpPr/>
          <p:nvPr/>
        </p:nvSpPr>
        <p:spPr>
          <a:xfrm>
            <a:off x="2981307" y="3772525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Jun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#140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8C359ED-F0F1-47BF-AA02-05F2AC81078B}"/>
              </a:ext>
            </a:extLst>
          </p:cNvPr>
          <p:cNvSpPr/>
          <p:nvPr/>
        </p:nvSpPr>
        <p:spPr>
          <a:xfrm>
            <a:off x="3033402" y="5716473"/>
            <a:ext cx="4956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Oct</a:t>
            </a:r>
          </a:p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#91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6C734E9-CE32-4C4F-BF7A-B51F6E9FFA15}"/>
              </a:ext>
            </a:extLst>
          </p:cNvPr>
          <p:cNvSpPr/>
          <p:nvPr/>
        </p:nvSpPr>
        <p:spPr>
          <a:xfrm>
            <a:off x="5146807" y="1943246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Mar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#184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38304D3-E92C-49FF-A90B-C674965BB1D7}"/>
              </a:ext>
            </a:extLst>
          </p:cNvPr>
          <p:cNvSpPr/>
          <p:nvPr/>
        </p:nvSpPr>
        <p:spPr>
          <a:xfrm>
            <a:off x="5146806" y="3772525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Jul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#124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490B6B8-B402-4EAB-85A8-3241A4C38256}"/>
              </a:ext>
            </a:extLst>
          </p:cNvPr>
          <p:cNvSpPr/>
          <p:nvPr/>
        </p:nvSpPr>
        <p:spPr>
          <a:xfrm>
            <a:off x="5146804" y="5716473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Nov</a:t>
            </a:r>
          </a:p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#109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53346E6-960F-4448-9F48-DBF746806444}"/>
              </a:ext>
            </a:extLst>
          </p:cNvPr>
          <p:cNvSpPr/>
          <p:nvPr/>
        </p:nvSpPr>
        <p:spPr>
          <a:xfrm>
            <a:off x="7230434" y="1943246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Apr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#140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A5B9788-05D6-4382-A71A-9A0C444EF509}"/>
              </a:ext>
            </a:extLst>
          </p:cNvPr>
          <p:cNvSpPr/>
          <p:nvPr/>
        </p:nvSpPr>
        <p:spPr>
          <a:xfrm>
            <a:off x="7230433" y="3772525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Aug</a:t>
            </a:r>
          </a:p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#132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FD55DD28-DC0F-4663-92E8-8D1645D46C21}"/>
              </a:ext>
            </a:extLst>
          </p:cNvPr>
          <p:cNvSpPr/>
          <p:nvPr/>
        </p:nvSpPr>
        <p:spPr>
          <a:xfrm>
            <a:off x="7230431" y="5716473"/>
            <a:ext cx="5998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Dec</a:t>
            </a:r>
          </a:p>
          <a:p>
            <a:pPr algn="ctr"/>
            <a:r>
              <a:rPr lang="en-U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#151</a:t>
            </a:r>
            <a:endParaRPr lang="en-U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7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5850"/>
            <a:ext cx="8691562" cy="5008043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Based on </a:t>
            </a:r>
            <a:r>
              <a:rPr lang="en-US" sz="2800" b="1" dirty="0">
                <a:latin typeface="+mn-lt"/>
              </a:rPr>
              <a:t>Out-degree</a:t>
            </a:r>
            <a:r>
              <a:rPr lang="en-US" sz="2800" dirty="0">
                <a:latin typeface="+mn-lt"/>
              </a:rPr>
              <a:t> of distrust transaction one can describe as Fraud user.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March</a:t>
            </a:r>
            <a:r>
              <a:rPr lang="en-US" sz="2800" dirty="0">
                <a:latin typeface="+mn-lt"/>
              </a:rPr>
              <a:t>, </a:t>
            </a:r>
            <a:r>
              <a:rPr lang="en-US" sz="2800" b="1" dirty="0">
                <a:latin typeface="+mn-lt"/>
              </a:rPr>
              <a:t>September</a:t>
            </a:r>
            <a:r>
              <a:rPr lang="en-US" sz="2800" dirty="0">
                <a:latin typeface="+mn-lt"/>
              </a:rPr>
              <a:t>, and </a:t>
            </a:r>
            <a:r>
              <a:rPr lang="en-US" sz="2800" b="1" dirty="0">
                <a:latin typeface="+mn-lt"/>
              </a:rPr>
              <a:t>December</a:t>
            </a:r>
            <a:r>
              <a:rPr lang="en-US" sz="2800" dirty="0">
                <a:latin typeface="+mn-lt"/>
              </a:rPr>
              <a:t> months have more number of distrust transaction than other months.</a:t>
            </a:r>
          </a:p>
          <a:p>
            <a:endParaRPr lang="en-US" sz="2800" dirty="0">
              <a:latin typeface="+mn-lt"/>
            </a:endParaRPr>
          </a:p>
          <a:p>
            <a:pPr lvl="0"/>
            <a:r>
              <a:rPr lang="en-US" sz="2800" b="1" dirty="0">
                <a:solidFill>
                  <a:prstClr val="black"/>
                </a:solidFill>
                <a:latin typeface="Calibri"/>
              </a:rPr>
              <a:t>May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and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June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months have less number of distrust transaction than other months.</a:t>
            </a:r>
          </a:p>
          <a:p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CONCLUSION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17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8000" b="1" dirty="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5850"/>
            <a:ext cx="8691562" cy="50080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 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40031"/>
            <a:ext cx="7303340" cy="714186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CRYPTOCURRENCY</a:t>
            </a:r>
            <a:endParaRPr lang="en-US" dirty="0">
              <a:latin typeface="+mn-lt"/>
            </a:endParaRPr>
          </a:p>
        </p:txBody>
      </p:sp>
      <p:pic>
        <p:nvPicPr>
          <p:cNvPr id="1026" name="Picture 2" descr="Image result for what is cryptocurrency">
            <a:extLst>
              <a:ext uri="{FF2B5EF4-FFF2-40B4-BE49-F238E27FC236}">
                <a16:creationId xmlns:a16="http://schemas.microsoft.com/office/drawing/2014/main" xmlns="" id="{F1B414B2-68E9-4C01-ACF7-D11A8893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085850"/>
            <a:ext cx="5680680" cy="51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itcoin">
            <a:extLst>
              <a:ext uri="{FF2B5EF4-FFF2-40B4-BE49-F238E27FC236}">
                <a16:creationId xmlns:a16="http://schemas.microsoft.com/office/drawing/2014/main" xmlns="" id="{88C7C5DF-E5B3-4226-8CAA-087788E8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15" y="108585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xmlns="" id="{E83F39F9-5697-4CC8-BA80-1A20EF11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88" y="3486822"/>
            <a:ext cx="2738704" cy="27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5850"/>
            <a:ext cx="8691562" cy="5008043"/>
          </a:xfrm>
        </p:spPr>
        <p:txBody>
          <a:bodyPr/>
          <a:lstStyle/>
          <a:p>
            <a:pPr algn="just"/>
            <a:r>
              <a:rPr lang="en-US" sz="2400" b="1" dirty="0">
                <a:latin typeface="+mn-lt"/>
              </a:rPr>
              <a:t>Bitcoin Alpha: 	</a:t>
            </a:r>
            <a:r>
              <a:rPr lang="en-US" sz="2400" dirty="0">
                <a:latin typeface="+mn-lt"/>
              </a:rPr>
              <a:t>Who-trusts-whom network of people who trade 					Bitcoins.</a:t>
            </a:r>
          </a:p>
          <a:p>
            <a:pPr algn="just"/>
            <a:r>
              <a:rPr lang="en-US" sz="2400" dirty="0">
                <a:latin typeface="+mn-lt"/>
              </a:rPr>
              <a:t>Bitcoin users are anonymous.</a:t>
            </a:r>
          </a:p>
          <a:p>
            <a:pPr algn="just"/>
            <a:r>
              <a:rPr lang="en-US" sz="2400" dirty="0">
                <a:latin typeface="+mn-lt"/>
              </a:rPr>
              <a:t>Maintain a record of users' reputation</a:t>
            </a:r>
          </a:p>
          <a:p>
            <a:pPr lvl="1" algn="just"/>
            <a:r>
              <a:rPr lang="en-US" sz="2400" dirty="0">
                <a:latin typeface="+mn-lt"/>
              </a:rPr>
              <a:t>To prevent transactions with fraudulent and risky users.</a:t>
            </a:r>
          </a:p>
          <a:p>
            <a:pPr algn="just"/>
            <a:r>
              <a:rPr lang="en-US" sz="2400" dirty="0">
                <a:latin typeface="+mn-lt"/>
              </a:rPr>
              <a:t>Members of Bitcoin Alpha rate other members in a scale of</a:t>
            </a:r>
          </a:p>
          <a:p>
            <a:pPr marL="0" indent="0" algn="ctr">
              <a:buNone/>
            </a:pPr>
            <a:r>
              <a:rPr lang="en-US" sz="20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-10 (TOTAL DISTRUST)</a:t>
            </a:r>
            <a:r>
              <a:rPr lang="en-US" sz="2400" b="1" dirty="0"/>
              <a:t> TO </a:t>
            </a:r>
            <a:r>
              <a:rPr lang="en-US" sz="2400" b="1" dirty="0">
                <a:solidFill>
                  <a:srgbClr val="00B050"/>
                </a:solidFill>
              </a:rPr>
              <a:t>+10 (TOTAL TRUST)</a:t>
            </a: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r>
              <a:rPr lang="en-US" sz="2400" dirty="0">
                <a:latin typeface="+mn-lt"/>
              </a:rPr>
              <a:t>Website: </a:t>
            </a:r>
            <a:r>
              <a:rPr lang="en-US" sz="2400" dirty="0">
                <a:latin typeface="+mn-lt"/>
                <a:hlinkClick r:id="rId2"/>
              </a:rPr>
              <a:t>https://btc-alpha.com/exchange/</a:t>
            </a:r>
            <a:endParaRPr lang="en-US" sz="2400" dirty="0">
              <a:latin typeface="+mn-lt"/>
            </a:endParaRPr>
          </a:p>
          <a:p>
            <a:pPr marL="0" indent="0" algn="ctr">
              <a:buNone/>
            </a:pPr>
            <a:endParaRPr lang="en-US" sz="2800" b="1" dirty="0">
              <a:solidFill>
                <a:srgbClr val="00B050"/>
              </a:solidFill>
              <a:latin typeface="+mn-lt"/>
            </a:endParaRPr>
          </a:p>
          <a:p>
            <a:pPr marL="0" indent="0">
              <a:buNone/>
            </a:pPr>
            <a:endParaRPr lang="en-US" sz="1200" b="1" dirty="0">
              <a:solidFill>
                <a:srgbClr val="00B050"/>
              </a:solidFill>
              <a:latin typeface="+mn-lt"/>
            </a:endParaRPr>
          </a:p>
          <a:p>
            <a:pPr marL="0" indent="0" algn="just">
              <a:buNone/>
            </a:pPr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BITCOIN ALPHA</a:t>
            </a:r>
            <a:endParaRPr lang="en-US" dirty="0">
              <a:latin typeface="+mn-lt"/>
            </a:endParaRPr>
          </a:p>
        </p:txBody>
      </p:sp>
      <p:pic>
        <p:nvPicPr>
          <p:cNvPr id="5" name="Picture 6" descr="Related image">
            <a:extLst>
              <a:ext uri="{FF2B5EF4-FFF2-40B4-BE49-F238E27FC236}">
                <a16:creationId xmlns:a16="http://schemas.microsoft.com/office/drawing/2014/main" xmlns="" id="{7C373E90-976F-4D03-B7C9-D577A256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63" y="1485900"/>
            <a:ext cx="1573380" cy="15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bitcoin">
            <a:extLst>
              <a:ext uri="{FF2B5EF4-FFF2-40B4-BE49-F238E27FC236}">
                <a16:creationId xmlns:a16="http://schemas.microsoft.com/office/drawing/2014/main" xmlns="" id="{C2425A04-AF29-4349-9ABD-6539E515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625" y="1844725"/>
            <a:ext cx="898474" cy="89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istrust">
            <a:extLst>
              <a:ext uri="{FF2B5EF4-FFF2-40B4-BE49-F238E27FC236}">
                <a16:creationId xmlns:a16="http://schemas.microsoft.com/office/drawing/2014/main" xmlns="" id="{2A3F158E-15A2-474F-896E-6397BB256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86" y="4589723"/>
            <a:ext cx="4869827" cy="98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5850"/>
            <a:ext cx="8691562" cy="5008043"/>
          </a:xfrm>
        </p:spPr>
        <p:txBody>
          <a:bodyPr/>
          <a:lstStyle/>
          <a:p>
            <a:r>
              <a:rPr lang="en-US" sz="2400" b="1" dirty="0">
                <a:latin typeface="+mn-lt"/>
              </a:rPr>
              <a:t>Data format: </a:t>
            </a:r>
            <a:r>
              <a:rPr lang="en-US" sz="2400" dirty="0">
                <a:latin typeface="+mn-lt"/>
              </a:rPr>
              <a:t>SOURCE, TARGET, RATING, TIME </a:t>
            </a:r>
          </a:p>
          <a:p>
            <a:pPr lvl="1"/>
            <a:r>
              <a:rPr lang="en-US" sz="1800" b="1" dirty="0">
                <a:latin typeface="+mn-lt"/>
              </a:rPr>
              <a:t>SOURCE</a:t>
            </a:r>
            <a:r>
              <a:rPr lang="en-US" sz="1800" dirty="0">
                <a:latin typeface="+mn-lt"/>
              </a:rPr>
              <a:t>: Node id of source, i.e., rater</a:t>
            </a:r>
          </a:p>
          <a:p>
            <a:pPr lvl="1"/>
            <a:r>
              <a:rPr lang="en-US" sz="1800" b="1" dirty="0">
                <a:latin typeface="+mn-lt"/>
              </a:rPr>
              <a:t>TARGET</a:t>
            </a:r>
            <a:r>
              <a:rPr lang="en-US" sz="1800" dirty="0">
                <a:latin typeface="+mn-lt"/>
              </a:rPr>
              <a:t>: Node id of target, i.e., ratee</a:t>
            </a:r>
          </a:p>
          <a:p>
            <a:pPr lvl="1"/>
            <a:r>
              <a:rPr lang="en-US" sz="1800" b="1" dirty="0">
                <a:latin typeface="+mn-lt"/>
              </a:rPr>
              <a:t>RATING</a:t>
            </a:r>
            <a:r>
              <a:rPr lang="en-US" sz="1800" dirty="0">
                <a:latin typeface="+mn-lt"/>
              </a:rPr>
              <a:t>: Source's rating for the target, ranging from -10 to +10 in steps of 1</a:t>
            </a:r>
          </a:p>
          <a:p>
            <a:pPr lvl="1"/>
            <a:r>
              <a:rPr lang="en-US" sz="1800" b="1" dirty="0">
                <a:latin typeface="+mn-lt"/>
              </a:rPr>
              <a:t>TIME</a:t>
            </a:r>
            <a:r>
              <a:rPr lang="en-US" sz="1800" dirty="0">
                <a:latin typeface="+mn-lt"/>
              </a:rPr>
              <a:t>: The time of the rating, measured as seconds since Epoch</a:t>
            </a:r>
            <a:r>
              <a:rPr lang="en-US" sz="1800" dirty="0" smtClean="0">
                <a:latin typeface="+mn-lt"/>
              </a:rPr>
              <a:t>. ( 2010 </a:t>
            </a:r>
            <a:r>
              <a:rPr lang="mr-IN" sz="1800" dirty="0" smtClean="0">
                <a:latin typeface="+mn-lt"/>
              </a:rPr>
              <a:t>–</a:t>
            </a:r>
            <a:r>
              <a:rPr lang="en-US" sz="1800" dirty="0" smtClean="0">
                <a:latin typeface="+mn-lt"/>
              </a:rPr>
              <a:t> 2016 )</a:t>
            </a:r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Dataset URL: </a:t>
            </a:r>
            <a:r>
              <a:rPr lang="en-US" sz="2000" dirty="0">
                <a:latin typeface="+mn-lt"/>
                <a:hlinkClick r:id="rId2"/>
              </a:rPr>
              <a:t>https://snap.stanford.edu/data/soc-sign-bitcoinalpha.html</a:t>
            </a:r>
            <a:endParaRPr lang="en-US" sz="2000" dirty="0">
              <a:latin typeface="+mn-lt"/>
            </a:endParaRPr>
          </a:p>
          <a:p>
            <a:pPr marL="457200" lvl="1" indent="0">
              <a:buNone/>
            </a:pPr>
            <a:endParaRPr lang="en-US" sz="2000" dirty="0">
              <a:latin typeface="+mn-lt"/>
            </a:endParaRPr>
          </a:p>
          <a:p>
            <a:pPr marL="457200" lvl="1" indent="0">
              <a:buNone/>
            </a:pPr>
            <a:endParaRPr lang="en-US" sz="2000" dirty="0">
              <a:latin typeface="+mn-lt"/>
            </a:endParaRPr>
          </a:p>
          <a:p>
            <a:pPr lvl="1"/>
            <a:endParaRPr 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DATASET</a:t>
            </a:r>
            <a:endParaRPr lang="en-US" dirty="0"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F2B5985C-169E-436B-95CC-581C196C7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96901"/>
              </p:ext>
            </p:extLst>
          </p:nvPr>
        </p:nvGraphicFramePr>
        <p:xfrm>
          <a:off x="2011678" y="3429000"/>
          <a:ext cx="5120644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61">
                  <a:extLst>
                    <a:ext uri="{9D8B030D-6E8A-4147-A177-3AD203B41FA5}">
                      <a16:colId xmlns:a16="http://schemas.microsoft.com/office/drawing/2014/main" xmlns="" val="237031833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xmlns="" val="514668490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xmlns="" val="301306581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xmlns="" val="24724049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SOURCE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TARGET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RATING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131111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1394683200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644794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1384578000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95482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1414728000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11882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31AEEF50-0423-484C-A907-0AECC12A4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51376"/>
              </p:ext>
            </p:extLst>
          </p:nvPr>
        </p:nvGraphicFramePr>
        <p:xfrm>
          <a:off x="2063963" y="5007772"/>
          <a:ext cx="5120644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61">
                  <a:extLst>
                    <a:ext uri="{9D8B030D-6E8A-4147-A177-3AD203B41FA5}">
                      <a16:colId xmlns:a16="http://schemas.microsoft.com/office/drawing/2014/main" xmlns="" val="237031833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xmlns="" val="514668490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xmlns="" val="301306581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xmlns="" val="2472404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SOURCE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TARGET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highlight>
                            <a:srgbClr val="FFFF00"/>
                          </a:highlight>
                          <a:latin typeface="+mn-lt"/>
                        </a:rPr>
                        <a:t>WEIGHT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>
                          <a:latin typeface="+mn-lt"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131111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3/13/2014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644794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11/16/2013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9548202"/>
                  </a:ext>
                </a:extLst>
              </a:tr>
              <a:tr h="1581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10/31/2014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91188246"/>
                  </a:ext>
                </a:extLst>
              </a:tr>
            </a:tbl>
          </a:graphicData>
        </a:graphic>
      </p:graphicFrame>
      <p:pic>
        <p:nvPicPr>
          <p:cNvPr id="4099" name="Picture 3" descr="Image result for data transform">
            <a:extLst>
              <a:ext uri="{FF2B5EF4-FFF2-40B4-BE49-F238E27FC236}">
                <a16:creationId xmlns:a16="http://schemas.microsoft.com/office/drawing/2014/main" xmlns="" id="{878C4E83-1355-4870-8141-08BD4B75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51531" y="4391402"/>
            <a:ext cx="545508" cy="54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python symbol">
            <a:extLst>
              <a:ext uri="{FF2B5EF4-FFF2-40B4-BE49-F238E27FC236}">
                <a16:creationId xmlns:a16="http://schemas.microsoft.com/office/drawing/2014/main" xmlns="" id="{D519A8AF-5BD5-43A8-BF7C-F6FEABCE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649" y="4320540"/>
            <a:ext cx="2228748" cy="75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DATASET</a:t>
            </a:r>
            <a:endParaRPr lang="en-US" dirty="0">
              <a:latin typeface="+mn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D9AE843E-B73E-468F-A306-4A736D109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847396"/>
              </p:ext>
            </p:extLst>
          </p:nvPr>
        </p:nvGraphicFramePr>
        <p:xfrm>
          <a:off x="4286250" y="954217"/>
          <a:ext cx="4260101" cy="5369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E52FFBDD-0C3E-4A97-8F0B-8AE0AB3A3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05475"/>
              </p:ext>
            </p:extLst>
          </p:nvPr>
        </p:nvGraphicFramePr>
        <p:xfrm>
          <a:off x="227013" y="954217"/>
          <a:ext cx="3417250" cy="1457513"/>
        </p:xfrm>
        <a:graphic>
          <a:graphicData uri="http://schemas.openxmlformats.org/drawingml/2006/table">
            <a:tbl>
              <a:tblPr/>
              <a:tblGrid>
                <a:gridCol w="2390457">
                  <a:extLst>
                    <a:ext uri="{9D8B030D-6E8A-4147-A177-3AD203B41FA5}">
                      <a16:colId xmlns:a16="http://schemas.microsoft.com/office/drawing/2014/main" xmlns="" val="4133000259"/>
                    </a:ext>
                  </a:extLst>
                </a:gridCol>
                <a:gridCol w="1026793">
                  <a:extLst>
                    <a:ext uri="{9D8B030D-6E8A-4147-A177-3AD203B41FA5}">
                      <a16:colId xmlns:a16="http://schemas.microsoft.com/office/drawing/2014/main" xmlns="" val="2362016983"/>
                    </a:ext>
                  </a:extLst>
                </a:gridCol>
              </a:tblGrid>
              <a:tr h="317705"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FFFFFF"/>
                          </a:solidFill>
                          <a:effectLst/>
                        </a:rPr>
                        <a:t>Dataset statistics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7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0492163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Nodes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3,783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5131738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Edges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24,186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2891175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Range of edge weight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-10 to +10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9027425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Percentage of positive edges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93%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2917322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4AF81524-E1E6-434D-9FA4-F517649718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0549064"/>
              </p:ext>
            </p:extLst>
          </p:nvPr>
        </p:nvGraphicFramePr>
        <p:xfrm>
          <a:off x="227013" y="2542698"/>
          <a:ext cx="3887787" cy="3780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43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5850"/>
            <a:ext cx="8691562" cy="5008043"/>
          </a:xfrm>
        </p:spPr>
        <p:txBody>
          <a:bodyPr/>
          <a:lstStyle/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Is a user a fraud user? Giving most reviews as Distrust rates.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Does some month have significantly high Distrust transaction than another month or not?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PROFOUND QUESTIONS</a:t>
            </a:r>
            <a:endParaRPr lang="en-US" dirty="0">
              <a:latin typeface="+mn-lt"/>
            </a:endParaRPr>
          </a:p>
        </p:txBody>
      </p:sp>
      <p:pic>
        <p:nvPicPr>
          <p:cNvPr id="1026" name="Picture 2" descr="Image result for question mark gif">
            <a:extLst>
              <a:ext uri="{FF2B5EF4-FFF2-40B4-BE49-F238E27FC236}">
                <a16:creationId xmlns:a16="http://schemas.microsoft.com/office/drawing/2014/main" xmlns="" id="{93A2A29E-C0BD-4EDB-B3CB-C0B360360F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2" y="3807893"/>
            <a:ext cx="16287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4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7171"/>
            <a:ext cx="7530353" cy="737046"/>
          </a:xfrm>
          <a:noFill/>
          <a:ln>
            <a:noFill/>
          </a:ln>
        </p:spPr>
        <p:txBody>
          <a:bodyPr/>
          <a:lstStyle/>
          <a:p>
            <a:r>
              <a:rPr lang="en-US" sz="2800" dirty="0">
                <a:latin typeface="+mn-lt"/>
              </a:rPr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9D9E2A-8E67-42A2-9668-40022611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20" y="31934"/>
            <a:ext cx="6439067" cy="628885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C17B7DE-5CA0-4020-A3E4-2AA855F55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66945"/>
              </p:ext>
            </p:extLst>
          </p:nvPr>
        </p:nvGraphicFramePr>
        <p:xfrm>
          <a:off x="208787" y="4980322"/>
          <a:ext cx="2625853" cy="1163466"/>
        </p:xfrm>
        <a:graphic>
          <a:graphicData uri="http://schemas.openxmlformats.org/drawingml/2006/table">
            <a:tbl>
              <a:tblPr/>
              <a:tblGrid>
                <a:gridCol w="739903">
                  <a:extLst>
                    <a:ext uri="{9D8B030D-6E8A-4147-A177-3AD203B41FA5}">
                      <a16:colId xmlns:a16="http://schemas.microsoft.com/office/drawing/2014/main" xmlns="" val="413300025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23620169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FFFFFF"/>
                          </a:solidFill>
                          <a:effectLst/>
                        </a:rPr>
                        <a:t>Graph statistics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7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0492163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Nodes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3,783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5131738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Edges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24,186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2891175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Layout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Yifan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 Hu Proportional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374386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374673D-85E8-4220-886F-B7258116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" y="208598"/>
            <a:ext cx="4057878" cy="7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13F8AC9-D002-402E-898F-8884BB51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60" y="1093199"/>
            <a:ext cx="7303340" cy="52621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4793F5B-0035-4966-99BF-A9C73670F7A8}"/>
              </a:ext>
            </a:extLst>
          </p:cNvPr>
          <p:cNvSpPr/>
          <p:nvPr/>
        </p:nvSpPr>
        <p:spPr>
          <a:xfrm>
            <a:off x="625664" y="1679317"/>
            <a:ext cx="486030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</a:t>
            </a:r>
          </a:p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</a:t>
            </a:r>
          </a:p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</a:p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</a:t>
            </a:r>
          </a:p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</a:t>
            </a:r>
          </a:p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35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217171"/>
            <a:ext cx="7303340" cy="737046"/>
          </a:xfrm>
        </p:spPr>
        <p:txBody>
          <a:bodyPr/>
          <a:lstStyle/>
          <a:p>
            <a:r>
              <a:rPr lang="en-US" sz="4000" dirty="0"/>
              <a:t>VISUALIZATION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47ABFDA-F7A1-4516-83EB-51E0F9146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52" y="967468"/>
            <a:ext cx="7175048" cy="518369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60C8694-CF00-4454-AA9C-0891A0F7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672114"/>
              </p:ext>
            </p:extLst>
          </p:nvPr>
        </p:nvGraphicFramePr>
        <p:xfrm>
          <a:off x="227013" y="4554226"/>
          <a:ext cx="2625853" cy="1448418"/>
        </p:xfrm>
        <a:graphic>
          <a:graphicData uri="http://schemas.openxmlformats.org/drawingml/2006/table">
            <a:tbl>
              <a:tblPr/>
              <a:tblGrid>
                <a:gridCol w="739903">
                  <a:extLst>
                    <a:ext uri="{9D8B030D-6E8A-4147-A177-3AD203B41FA5}">
                      <a16:colId xmlns:a16="http://schemas.microsoft.com/office/drawing/2014/main" xmlns="" val="4133000259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xmlns="" val="23620169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FFFFFF"/>
                          </a:solidFill>
                          <a:effectLst/>
                        </a:rPr>
                        <a:t>Graph statistics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7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0492163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Nodes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715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5131738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Edges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2736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2891175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2014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1438482"/>
                  </a:ext>
                </a:extLst>
              </a:tr>
              <a:tr h="2849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Layout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Yifan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 Hu Proportional</a:t>
                      </a:r>
                    </a:p>
                  </a:txBody>
                  <a:tcPr marL="76200" marR="76200" marT="28575" marB="2857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374386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84871B8-99D5-43EA-85D8-63CF1C657350}"/>
              </a:ext>
            </a:extLst>
          </p:cNvPr>
          <p:cNvSpPr/>
          <p:nvPr/>
        </p:nvSpPr>
        <p:spPr>
          <a:xfrm>
            <a:off x="142812" y="3630896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5139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40543</TotalTime>
  <Words>428</Words>
  <Application>Microsoft Macintosh PowerPoint</Application>
  <PresentationFormat>On-screen Show (4:3)</PresentationFormat>
  <Paragraphs>233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Calibri</vt:lpstr>
      <vt:lpstr>Century Gothic</vt:lpstr>
      <vt:lpstr>Times New Roman</vt:lpstr>
      <vt:lpstr>Arial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CRYPTOCURRENCY</vt:lpstr>
      <vt:lpstr>BITCOIN ALPHA</vt:lpstr>
      <vt:lpstr>DATASET</vt:lpstr>
      <vt:lpstr>DATASET</vt:lpstr>
      <vt:lpstr>PROFOUND QUESTIONS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CONCLUSION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Maulik H Jajal</cp:lastModifiedBy>
  <cp:revision>1038</cp:revision>
  <cp:lastPrinted>2018-05-03T17:22:01Z</cp:lastPrinted>
  <dcterms:created xsi:type="dcterms:W3CDTF">2013-11-01T14:42:31Z</dcterms:created>
  <dcterms:modified xsi:type="dcterms:W3CDTF">2018-05-04T02:30:11Z</dcterms:modified>
</cp:coreProperties>
</file>